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82" r:id="rId13"/>
    <p:sldId id="265" r:id="rId14"/>
    <p:sldId id="283" r:id="rId15"/>
    <p:sldId id="28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73"/>
  </p:normalViewPr>
  <p:slideViewPr>
    <p:cSldViewPr snapToGrid="0" snapToObjects="1">
      <p:cViewPr varScale="1">
        <p:scale>
          <a:sx n="85" d="100"/>
          <a:sy n="85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84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             Computer Engineering  Dept.                   CMPE/SE 131: Software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0AAF8-A1DB-784C-97E6-7C48614F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132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86B49-0633-3D4A-8BAD-5A1D478C386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Computer Engineering  Dept.                    CMPE/SE 131: Software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D41A2-ED32-8245-B93A-A2DF0B43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88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Engineering  Dept.                    CMPE/SE 131: Software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FD41A2-ED32-8245-B93A-A2DF0B439D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Engineering  Dept.                    CMPE/SE 131: Software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FD41A2-ED32-8245-B93A-A2DF0B439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5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5F227-0695-9344-B09B-F5D2365C02EC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9526-176D-B348-94EB-BCEDD2C2405D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379F-3994-0C47-A330-34EAD44F8DF0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jsu_log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6185" y="6515908"/>
            <a:ext cx="269965" cy="253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6EB94-F904-FC45-8699-A5583FC0BED3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10A60-0336-324A-8B42-2F016D5F841D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9A97-9454-6E48-BDAB-4B4C07915477}" type="datetime1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55BC-FCA1-494B-BFC3-D523CE1F7E39}" type="datetime1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02D9-5BBB-D048-8F38-C1FDB787396E}" type="datetime1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DB9815-8F55-3F41-8458-51B07F43B070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095A-A553-2A47-B6A5-C847964262FD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ADB21A-63B5-F343-9D36-63D6867A2EA8}" type="datetime1">
              <a:rPr lang="en-US" smtClean="0"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0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CMPE/SE 257	</a:t>
            </a:r>
            <a:br>
              <a:rPr lang="en-US" dirty="0" smtClean="0"/>
            </a:br>
            <a:r>
              <a:rPr lang="en-US" dirty="0" smtClean="0"/>
              <a:t>Machine Learning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Feb </a:t>
            </a:r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029" y="4455619"/>
            <a:ext cx="10494422" cy="152063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/>
              <a:t>Department of Computer engineering </a:t>
            </a:r>
          </a:p>
          <a:p>
            <a:pPr algn="ctr"/>
            <a:r>
              <a:rPr lang="en-US" dirty="0" smtClean="0"/>
              <a:t>San José state University </a:t>
            </a:r>
          </a:p>
          <a:p>
            <a:pPr algn="ctr"/>
            <a:r>
              <a:rPr lang="en-US" dirty="0" smtClean="0"/>
              <a:t>Spring 2018</a:t>
            </a:r>
          </a:p>
          <a:p>
            <a:pPr algn="ctr"/>
            <a:r>
              <a:rPr lang="en-US" dirty="0" smtClean="0"/>
              <a:t>Instructor :Bhavana Bhasker</a:t>
            </a:r>
            <a:endParaRPr lang="en-US" dirty="0"/>
          </a:p>
        </p:txBody>
      </p:sp>
      <p:pic>
        <p:nvPicPr>
          <p:cNvPr id="4" name="Picture 3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3426" y="4686015"/>
            <a:ext cx="1371625" cy="1290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the Data Set: Unknown Target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15" y="1878218"/>
            <a:ext cx="4946765" cy="42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the Data Set: Unknown Target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79272"/>
            <a:ext cx="8562109" cy="32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the Data Set: Unknown Target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7" y="1980276"/>
            <a:ext cx="7151012" cy="36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86" y="1946015"/>
            <a:ext cx="9516281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2" y="2261061"/>
            <a:ext cx="11626658" cy="19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737359"/>
            <a:ext cx="7148945" cy="45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 Does v </a:t>
            </a:r>
            <a:r>
              <a:rPr lang="en-US" dirty="0"/>
              <a:t>say anything about </a:t>
            </a:r>
            <a:r>
              <a:rPr lang="en-US" dirty="0" smtClean="0"/>
              <a:t>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12" y="1846263"/>
            <a:ext cx="9461902" cy="4022725"/>
          </a:xfrm>
        </p:spPr>
      </p:pic>
    </p:spTree>
    <p:extLst>
      <p:ext uri="{BB962C8B-B14F-4D97-AF65-F5344CB8AC3E}">
        <p14:creationId xmlns:p14="http://schemas.microsoft.com/office/powerpoint/2010/main" val="16313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/>
              <a:t> Inequality : What does v say about </a:t>
            </a:r>
            <a:r>
              <a:rPr lang="en-US" dirty="0" smtClean="0"/>
              <a:t>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86" y="2087210"/>
            <a:ext cx="8023705" cy="4022725"/>
          </a:xfrm>
        </p:spPr>
      </p:pic>
    </p:spTree>
    <p:extLst>
      <p:ext uri="{BB962C8B-B14F-4D97-AF65-F5344CB8AC3E}">
        <p14:creationId xmlns:p14="http://schemas.microsoft.com/office/powerpoint/2010/main" val="14776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 Connection to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13" y="2094807"/>
            <a:ext cx="8508921" cy="37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 Connection to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13" y="2094807"/>
            <a:ext cx="8508921" cy="37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setup of the learning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6" y="1935817"/>
            <a:ext cx="5314198" cy="43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 Connection to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8298"/>
            <a:ext cx="8750531" cy="39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:Are we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9308"/>
            <a:ext cx="9781309" cy="4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1" y="1882684"/>
            <a:ext cx="8551025" cy="41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3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:Notations for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2161931"/>
            <a:ext cx="9265920" cy="38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9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:Notations with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1223"/>
            <a:ext cx="8622449" cy="43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:Are we done already?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17" y="2076525"/>
            <a:ext cx="9082165" cy="38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 ANALOGY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2003548"/>
            <a:ext cx="9997440" cy="41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7323"/>
            <a:ext cx="8622449" cy="38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" y="2061556"/>
            <a:ext cx="9438750" cy="37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2000196"/>
            <a:ext cx="9881062" cy="40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setup of the learning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9" y="1907761"/>
            <a:ext cx="5761946" cy="41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 ‘PERCEPTRON’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 input x = (</a:t>
            </a:r>
            <a:r>
              <a:rPr lang="it-IT" sz="2400" dirty="0"/>
              <a:t>x</a:t>
            </a:r>
            <a:r>
              <a:rPr lang="it-IT" sz="2400" baseline="-25000" dirty="0"/>
              <a:t> i </a:t>
            </a:r>
            <a:r>
              <a:rPr lang="it-IT" sz="2400" dirty="0"/>
              <a:t>, ··· , </a:t>
            </a:r>
            <a:r>
              <a:rPr lang="it-IT" sz="2400" dirty="0" err="1"/>
              <a:t>x</a:t>
            </a:r>
            <a:r>
              <a:rPr lang="it-IT" sz="2400" baseline="-25000" dirty="0" err="1"/>
              <a:t>d</a:t>
            </a:r>
            <a:r>
              <a:rPr lang="en-US" sz="2400" dirty="0" smtClean="0"/>
              <a:t>)</a:t>
            </a:r>
            <a:r>
              <a:rPr lang="en-US" sz="2400" dirty="0" smtClean="0"/>
              <a:t>.    ‘attributes of a customer’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33" y="2526834"/>
            <a:ext cx="5802308" cy="1730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33" y="2420540"/>
            <a:ext cx="65151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30" y="4287183"/>
            <a:ext cx="7175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‘PERCEPTRON’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56239"/>
            <a:ext cx="544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Learning Algorithm (PLA)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581482"/>
            <a:ext cx="10058400" cy="515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280" y="1897811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 the input space be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8387" y="3257748"/>
            <a:ext cx="10058400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Bias  -&gt; w</a:t>
            </a:r>
            <a:r>
              <a:rPr lang="en-US" sz="2800" baseline="-25000" dirty="0" smtClean="0"/>
              <a:t>0  </a:t>
            </a:r>
            <a:r>
              <a:rPr lang="en-US" sz="2800" dirty="0" smtClean="0"/>
              <a:t>= b</a:t>
            </a:r>
          </a:p>
          <a:p>
            <a:r>
              <a:rPr lang="en-US" sz="2800" dirty="0"/>
              <a:t>Weight </a:t>
            </a:r>
            <a:r>
              <a:rPr lang="en-US" sz="2800" dirty="0" smtClean="0"/>
              <a:t>vector  </a:t>
            </a:r>
            <a:r>
              <a:rPr lang="pl-PL" sz="2800" dirty="0"/>
              <a:t>w = [w0, w1 , · · · , </a:t>
            </a:r>
            <a:r>
              <a:rPr lang="pl-PL" sz="2800" dirty="0" err="1" smtClean="0"/>
              <a:t>wd</a:t>
            </a:r>
            <a:r>
              <a:rPr lang="pl-PL" sz="2800" dirty="0" smtClean="0"/>
              <a:t>]</a:t>
            </a:r>
            <a:r>
              <a:rPr lang="pl-PL" sz="2800" baseline="30000" dirty="0" smtClean="0"/>
              <a:t>T</a:t>
            </a:r>
            <a:r>
              <a:rPr lang="pl-PL" sz="2800" dirty="0"/>
              <a:t> </a:t>
            </a:r>
            <a:endParaRPr lang="pl-PL" sz="2800" dirty="0" smtClean="0"/>
          </a:p>
          <a:p>
            <a:r>
              <a:rPr lang="pl-PL" sz="2800" dirty="0" smtClean="0"/>
              <a:t>X =  </a:t>
            </a:r>
            <a:r>
              <a:rPr lang="it-IT" sz="2800" dirty="0"/>
              <a:t>[x0, xi, · · · , </a:t>
            </a:r>
            <a:r>
              <a:rPr lang="it-IT" sz="2800" dirty="0" err="1" smtClean="0"/>
              <a:t>xd</a:t>
            </a:r>
            <a:r>
              <a:rPr lang="it-IT" sz="2800" dirty="0" smtClean="0"/>
              <a:t>]</a:t>
            </a:r>
            <a:r>
              <a:rPr lang="it-IT" sz="2800" baseline="30000" dirty="0" smtClean="0"/>
              <a:t>T</a:t>
            </a:r>
            <a:r>
              <a:rPr lang="en-US" sz="2800" baseline="30000" dirty="0" smtClean="0"/>
              <a:t>   </a:t>
            </a:r>
          </a:p>
          <a:p>
            <a:endParaRPr lang="en-US" sz="2800" baseline="30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4930000"/>
            <a:ext cx="2750630" cy="597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1" y="4711637"/>
            <a:ext cx="4230254" cy="11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Update Rule</a:t>
            </a:r>
          </a:p>
          <a:p>
            <a:r>
              <a:rPr lang="mr-IN" sz="2800" dirty="0" err="1"/>
              <a:t>w</a:t>
            </a:r>
            <a:r>
              <a:rPr lang="mr-IN" sz="2800" dirty="0"/>
              <a:t>(</a:t>
            </a:r>
            <a:r>
              <a:rPr lang="mr-IN" sz="2800" dirty="0" err="1"/>
              <a:t>t</a:t>
            </a:r>
            <a:r>
              <a:rPr lang="mr-IN" sz="2800" dirty="0"/>
              <a:t> + 1) = </a:t>
            </a:r>
            <a:r>
              <a:rPr lang="mr-IN" sz="2800" dirty="0" err="1" smtClean="0"/>
              <a:t>w</a:t>
            </a:r>
            <a:r>
              <a:rPr lang="mr-IN" sz="2800" dirty="0" smtClean="0"/>
              <a:t>(</a:t>
            </a:r>
            <a:r>
              <a:rPr lang="mr-IN" sz="2800" dirty="0" err="1" smtClean="0"/>
              <a:t>t</a:t>
            </a:r>
            <a:r>
              <a:rPr lang="mr-IN" sz="2800" dirty="0"/>
              <a:t>) + </a:t>
            </a:r>
            <a:r>
              <a:rPr lang="mr-IN" sz="2800" dirty="0" err="1" smtClean="0"/>
              <a:t>y</a:t>
            </a:r>
            <a:r>
              <a:rPr lang="mr-IN" sz="2800" dirty="0" smtClean="0"/>
              <a:t>(</a:t>
            </a:r>
            <a:r>
              <a:rPr lang="mr-IN" sz="2800" dirty="0" err="1" smtClean="0"/>
              <a:t>t</a:t>
            </a:r>
            <a:r>
              <a:rPr lang="mr-IN" sz="2800" dirty="0" smtClean="0"/>
              <a:t>)</a:t>
            </a:r>
            <a:r>
              <a:rPr lang="mr-IN" sz="2800" dirty="0" err="1" smtClean="0"/>
              <a:t>x</a:t>
            </a:r>
            <a:r>
              <a:rPr lang="mr-IN" sz="2800" dirty="0" smtClean="0"/>
              <a:t>(</a:t>
            </a:r>
            <a:r>
              <a:rPr lang="mr-IN" sz="2800" dirty="0" err="1" smtClean="0"/>
              <a:t>t</a:t>
            </a:r>
            <a:r>
              <a:rPr lang="mr-IN" sz="2800" dirty="0"/>
              <a:t>) 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" y="3027757"/>
            <a:ext cx="32131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 Supervised learning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Unsupervised learning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Reinforcement learning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learning feasible?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69" y="1956262"/>
            <a:ext cx="614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3622</TotalTime>
  <Words>435</Words>
  <Application>Microsoft Macintosh PowerPoint</Application>
  <PresentationFormat>Widescreen</PresentationFormat>
  <Paragraphs>105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Mangal</vt:lpstr>
      <vt:lpstr>Arial</vt:lpstr>
      <vt:lpstr>Retrospect</vt:lpstr>
      <vt:lpstr>CMPE/SE 257  Machine Learning Feb 19</vt:lpstr>
      <vt:lpstr>Basic setup of the learning problem</vt:lpstr>
      <vt:lpstr>Basic setup of the learning problem</vt:lpstr>
      <vt:lpstr>The  ‘PERCEPTRON’</vt:lpstr>
      <vt:lpstr>The  ‘PERCEPTRON’</vt:lpstr>
      <vt:lpstr>Perceptron Learning Algorithm (PLA)</vt:lpstr>
      <vt:lpstr>Perceptron Learning Algorithm (PLA)</vt:lpstr>
      <vt:lpstr>Types of learning </vt:lpstr>
      <vt:lpstr>Is learning feasible?</vt:lpstr>
      <vt:lpstr>Outside the Data Set: Unknown Target Function</vt:lpstr>
      <vt:lpstr>Outside the Data Set: Unknown Target Function</vt:lpstr>
      <vt:lpstr>Outside the Data Set: Unknown Target Function</vt:lpstr>
      <vt:lpstr>Hoeffding’s Inequality</vt:lpstr>
      <vt:lpstr>Hoeffding’s Inequality</vt:lpstr>
      <vt:lpstr>Hoeffding’s Inequality</vt:lpstr>
      <vt:lpstr>Hoeffding’s Inequality : Does v say anything about µ?</vt:lpstr>
      <vt:lpstr>Hoeffding’s Inequality : What does v say about µ?</vt:lpstr>
      <vt:lpstr>Hoeffding’s Inequality : Connection to learning</vt:lpstr>
      <vt:lpstr>Hoeffding’s Inequality : Connection to learning</vt:lpstr>
      <vt:lpstr>Hoeffding’s Inequality : Connection to learning</vt:lpstr>
      <vt:lpstr>Hoeffding’s Inequality :Are we done?</vt:lpstr>
      <vt:lpstr>Hoeffding’s Inequality :Multiple bins</vt:lpstr>
      <vt:lpstr>Hoeffding’s Inequality :Notations for learning</vt:lpstr>
      <vt:lpstr>Hoeffding’s Inequality :Notations with multiple bins</vt:lpstr>
      <vt:lpstr>Hoeffding’s Inequality :Are we done already?</vt:lpstr>
      <vt:lpstr>COIN ANALOGY</vt:lpstr>
      <vt:lpstr>Hoeffding’s Inequality : Multiple bins</vt:lpstr>
      <vt:lpstr>Hoeffding’s Inequality : Multiple bins</vt:lpstr>
      <vt:lpstr>Hoeffding’s Inequality : Multiple bins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CMPE/SE 131 Software Engineering I August 24</dc:title>
  <dc:creator>Bhavana Bhasker</dc:creator>
  <cp:lastModifiedBy>Microsoft Office User</cp:lastModifiedBy>
  <cp:revision>529</cp:revision>
  <dcterms:created xsi:type="dcterms:W3CDTF">2017-08-23T20:25:19Z</dcterms:created>
  <dcterms:modified xsi:type="dcterms:W3CDTF">2018-02-20T08:42:49Z</dcterms:modified>
</cp:coreProperties>
</file>